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70" r:id="rId13"/>
    <p:sldId id="269" r:id="rId14"/>
    <p:sldId id="272" r:id="rId15"/>
    <p:sldId id="274" r:id="rId16"/>
    <p:sldId id="275" r:id="rId17"/>
    <p:sldId id="273" r:id="rId18"/>
    <p:sldId id="271" r:id="rId19"/>
    <p:sldId id="276" r:id="rId20"/>
    <p:sldId id="268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1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85A84-D89D-462B-8A37-3CD5686FF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E7C48-8E83-486E-8B80-2C1487EA3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939A2-C22D-4401-A9E1-4667FCF3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1921-54ED-42C6-8791-03EF5AC35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6CD9B-FC92-4E67-BE5B-39E0834C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0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2ADC-324F-4DD0-967B-F29F5689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9CDD6-760A-454F-B215-E0927DE24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9635F-6FE9-43A4-A94D-856B403B3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27BA2-3A16-4894-8BA6-A3C4EE85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2E72C-5F39-4B9D-BFD0-81D61C6E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B4AC9-2B7F-44AC-B9DC-893C022D9C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D3F61-D141-4B1F-9877-379FE83D8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2E365-E09C-446F-8ACD-405CCDB6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DF248-6BF2-406B-A95D-7BD2D5FB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C7552-5354-4362-BF47-21A3090F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71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7FA8-C659-45D8-B60F-0679A454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1024C-87A0-4EB6-80ED-A0FE5454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131C-2A22-4F42-9A6F-7AC36FC0E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D95BD-F626-473B-BDB1-3BE931BA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1A026-8F94-41B0-A57B-D6977723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4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5444-055A-4169-8F26-5F8F33C9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7B743-498E-4F5F-BBBA-A581BA8B8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3F93F-5970-4D45-BB77-D56BFF77F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BC20-BD70-4286-A501-6125B193B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57F4D-F545-4DF2-822D-ABF0A5744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2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942B-E535-4EDF-AC1A-26444220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2096D-A82E-43F2-8046-C92E67359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14BA7-1B21-4691-B931-FDD20DCB6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73DB8-3F07-4378-84B8-4EC50AE7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D44A6-37F5-4D59-8A16-BF9A3D199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54116-A1B5-466C-9513-6ACC6BA2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9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5094-D475-4EAA-9E81-E70E5962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3E0E0-42F1-49E8-8901-D441DCF66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96ACA-6FA3-4DA2-A0FE-DD7331124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77D60A-0A95-4EBA-879C-B74A897B3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37A55-2751-402B-B05D-3AF245FF5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B97CA5-DC66-44B1-A8B4-8051CC83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180A03-4C52-40A2-8AAA-9900316F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095DE-803C-45CA-9868-4A88419D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52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732A-09C9-4D75-A2D0-8F437737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A4190-7884-47F3-8592-7348E022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2FFEB-B79F-4C55-AAD4-0C9AC4B8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F4674-594B-40E0-9520-3C69DD16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2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E27CD-DA98-4C83-895F-5059A824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38632-8B39-498E-99DA-B5EBDFA5C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A5762-03E6-4EED-8EA9-6E1676B7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6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37A5-75DF-41B5-9780-18A20211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DA988-1526-4BDD-BEF4-CBF14A170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CF0F2-889A-4C20-9C2A-3285891DA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9125C-B6BF-4DB8-A55F-F06A2179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8A7A0-65C5-4F4E-8DBD-49A050D7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ACCAC-7C96-4173-B43A-9A50135C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3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6EF9-1ABB-4365-A77C-027F6F87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3E22C-AFB2-44F3-9655-41C8813C2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32002-CD00-4968-8846-625FD46F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667C6-CF7F-48DF-ACCE-DF765957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498CB-C751-4631-B4E7-998C7897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7FEFF-02F9-444A-894E-C6EDE3D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47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22389-B5C8-4080-838D-00728989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475AC-F7BC-4E82-9BBC-FBF5BFE5B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76BB6-F831-4304-B7B9-48C0F34A7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78B58-5618-4504-8AAD-17C6DE755973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C34D2-FAC8-4582-8F1A-02802BDD9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291B9-EA68-4152-8E64-65407806E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5A5E0-0D19-405F-8F8A-501025E50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aZntnRcFgI&amp;list=RDCMUCP9YJJ24w6g38VMVMm6Thtg&amp;index=1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Bm17KNOOqs" TargetMode="External"/><Relationship Id="rId2" Type="http://schemas.openxmlformats.org/officeDocument/2006/relationships/hyperlink" Target="https://arxiv.org/pdf/1611.07004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1bMMF8miN8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z9bdayg8Z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D7HtL1gook" TargetMode="External"/><Relationship Id="rId2" Type="http://schemas.openxmlformats.org/officeDocument/2006/relationships/hyperlink" Target="https://www.youtube.com/watch?v=RRTuumxm3CE&amp;list=RDCMUCP9YJJ24w6g38VMVMm6Thtg&amp;index=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Plnx9D8WZQ&amp;list=RDCMUCP9YJJ24w6g38VMVMm6Thtg&amp;index=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dGC0IvlCNs&amp;list=RDCMUCP9YJJ24w6g38VMVMm6Thtg&amp;index=8" TargetMode="External"/><Relationship Id="rId2" Type="http://schemas.openxmlformats.org/officeDocument/2006/relationships/hyperlink" Target="https://www.youtube.com/watch?v=kkkvzx4Wbg4&amp;list=RDCMUCP9YJJ24w6g38VMVMm6Thtg&amp;index=1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pgSpA-deBY&amp;list=RDCMUCP9YJJ24w6g38VMVMm6Thtg&amp;index=15" TargetMode="External"/><Relationship Id="rId4" Type="http://schemas.openxmlformats.org/officeDocument/2006/relationships/hyperlink" Target="http://fashion-mnist.s3-website.eu-central-1.amazonaws.com/t10k-labels-idx1-ubyte.gz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01C7-7240-4EE2-9978-2E7A45DCA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064" y="71021"/>
            <a:ext cx="11745157" cy="1873189"/>
          </a:xfrm>
        </p:spPr>
        <p:txBody>
          <a:bodyPr>
            <a:normAutofit fontScale="90000"/>
          </a:bodyPr>
          <a:lstStyle/>
          <a:p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br>
              <a:rPr lang="en-US" sz="4000" b="1" i="0" dirty="0">
                <a:effectLst/>
                <a:latin typeface="Georgia" panose="02040502050405020303" pitchFamily="18" charset="0"/>
              </a:rPr>
            </a:br>
            <a:r>
              <a:rPr lang="en-US" sz="4000" b="1" i="0" dirty="0">
                <a:effectLst/>
                <a:latin typeface="Georgia" panose="02040502050405020303" pitchFamily="18" charset="0"/>
              </a:rPr>
              <a:t>Conditional Generative Adversarial Network (C-GAN)</a:t>
            </a:r>
            <a:br>
              <a:rPr lang="en-US" b="0" i="0" dirty="0">
                <a:effectLst/>
                <a:latin typeface="Roboto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CE05D-1A7D-4D13-8DF8-7C8710FC2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963" y="2228295"/>
            <a:ext cx="11745157" cy="44832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9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E489-4FA8-4D1F-A5F8-EFB92EC54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1"/>
            <a:ext cx="11105225" cy="11896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4031-CD91-4345-8667-63A74F403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8183"/>
            <a:ext cx="12192000" cy="5419816"/>
          </a:xfrm>
        </p:spPr>
        <p:txBody>
          <a:bodyPr/>
          <a:lstStyle/>
          <a:p>
            <a:r>
              <a:rPr lang="en-US" dirty="0"/>
              <a:t>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18DFB-781C-48DB-A698-46453C60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9" y="1286396"/>
            <a:ext cx="9978501" cy="55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1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61C3-D2AF-47F6-AC76-5C44BA44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1205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7878-0E5C-4668-9897-EE1E8816E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4" y="1100831"/>
            <a:ext cx="12129856" cy="5757168"/>
          </a:xfrm>
        </p:spPr>
        <p:txBody>
          <a:bodyPr/>
          <a:lstStyle/>
          <a:p>
            <a:r>
              <a:rPr lang="en-US" dirty="0"/>
              <a:t>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BA46-AD8C-4449-B16B-E8D4A812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3" y="1152204"/>
            <a:ext cx="10244830" cy="57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2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128A-D3A5-4F5C-A0D5-1E6D8ED4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7" y="79899"/>
            <a:ext cx="11860567" cy="1251751"/>
          </a:xfrm>
        </p:spPr>
        <p:txBody>
          <a:bodyPr>
            <a:normAutofit fontScale="90000"/>
          </a:bodyPr>
          <a:lstStyle/>
          <a:p>
            <a:r>
              <a:rPr lang="en-US" dirty="0"/>
              <a:t>Why we have two returns for Discriminator output: D(x), D(G(z))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28B0F-2C7B-4464-B7FD-F4055444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97" y="1455938"/>
            <a:ext cx="11860567" cy="5228947"/>
          </a:xfrm>
        </p:spPr>
        <p:txBody>
          <a:bodyPr/>
          <a:lstStyle/>
          <a:p>
            <a:r>
              <a:rPr lang="en-US" dirty="0"/>
              <a:t>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E8C3E-ADF1-4C78-A4F0-EAA245C1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05" y="1428916"/>
            <a:ext cx="9856572" cy="542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3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6393-1394-43E0-ADDC-981D7E2D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606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588B0-2283-424A-8F79-D9AE9C83F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67160"/>
            <a:ext cx="12126897" cy="5490839"/>
          </a:xfrm>
        </p:spPr>
        <p:txBody>
          <a:bodyPr/>
          <a:lstStyle/>
          <a:p>
            <a:r>
              <a:rPr lang="en-US" dirty="0"/>
              <a:t>First Loss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1DACB-8B73-48B8-9BAD-81058B44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52" y="1260630"/>
            <a:ext cx="10266744" cy="55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74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D47B-286E-44DD-9910-A19B5545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921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1A4CA-957F-4C56-88A0-FD3DEDC3F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2192"/>
            <a:ext cx="12192000" cy="5665807"/>
          </a:xfrm>
        </p:spPr>
        <p:txBody>
          <a:bodyPr/>
          <a:lstStyle/>
          <a:p>
            <a:r>
              <a:rPr lang="en-US" dirty="0"/>
              <a:t>Second Type of Loss: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2B6ED-C38E-4F11-AEC7-736BA2C9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36210"/>
            <a:ext cx="10818953" cy="52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5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7F05-3240-4B60-AAA0-2FD7AAE73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63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7A1B3-F094-4BA1-973E-74528EBA3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7" y="1388962"/>
            <a:ext cx="12099403" cy="5469037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F974D-4AA5-472E-A034-253AA2296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5" y="1805650"/>
            <a:ext cx="11458938" cy="48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6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6359-61E3-4C02-978E-E1EDFEB5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0" y="93217"/>
            <a:ext cx="11256885" cy="9487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03235-C97E-408F-BB71-7FBC70F42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7" y="1180730"/>
            <a:ext cx="12067713" cy="5584053"/>
          </a:xfrm>
        </p:spPr>
        <p:txBody>
          <a:bodyPr/>
          <a:lstStyle/>
          <a:p>
            <a:r>
              <a:rPr lang="en-US" dirty="0"/>
              <a:t>Epoch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30FE8-E5C9-44CB-99C6-6BF7634A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09" y="1215556"/>
            <a:ext cx="10516704" cy="56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8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C492-515A-4E9F-8E40-BF45A406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" y="0"/>
            <a:ext cx="12076252" cy="12732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24D-3C9F-4F2C-8EBF-030AE0E06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47" y="1365814"/>
            <a:ext cx="12076253" cy="5492186"/>
          </a:xfrm>
        </p:spPr>
        <p:txBody>
          <a:bodyPr/>
          <a:lstStyle/>
          <a:p>
            <a:r>
              <a:rPr lang="en-US" dirty="0"/>
              <a:t>Testing phase and Generating: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B8E3E-7D63-49DE-B760-B022AA12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" y="1840375"/>
            <a:ext cx="11779949" cy="50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87E4-8329-4C52-A356-6391A126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60"/>
            <a:ext cx="10515600" cy="9310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D560-F67F-48C1-8C51-B9799C4D0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31" y="1207363"/>
            <a:ext cx="12011487" cy="5575177"/>
          </a:xfrm>
        </p:spPr>
        <p:txBody>
          <a:bodyPr/>
          <a:lstStyle/>
          <a:p>
            <a:r>
              <a:rPr lang="en-US" b="0" i="0" dirty="0">
                <a:effectLst/>
                <a:latin typeface="Roboto"/>
              </a:rPr>
              <a:t>Deep Learning 8: Running </a:t>
            </a:r>
            <a:r>
              <a:rPr lang="en-US" b="0" i="0" dirty="0" err="1">
                <a:effectLst/>
                <a:latin typeface="Roboto"/>
              </a:rPr>
              <a:t>Tensorboard</a:t>
            </a:r>
            <a:r>
              <a:rPr lang="en-US" b="0" i="0" dirty="0">
                <a:effectLst/>
                <a:latin typeface="Roboto"/>
              </a:rPr>
              <a:t> in Google </a:t>
            </a:r>
            <a:r>
              <a:rPr lang="en-US" b="0" i="0" dirty="0" err="1">
                <a:effectLst/>
                <a:latin typeface="Roboto"/>
              </a:rPr>
              <a:t>Colaboratory</a:t>
            </a:r>
            <a:r>
              <a:rPr lang="en-US" b="0" i="0" dirty="0">
                <a:effectLst/>
                <a:latin typeface="Roboto"/>
              </a:rPr>
              <a:t> for a simple </a:t>
            </a:r>
            <a:r>
              <a:rPr lang="en-US" b="0" i="0" dirty="0" err="1">
                <a:effectLst/>
                <a:latin typeface="Roboto"/>
              </a:rPr>
              <a:t>Tensorflow</a:t>
            </a:r>
            <a:r>
              <a:rPr lang="en-US" b="0" i="0" dirty="0">
                <a:effectLst/>
                <a:latin typeface="Roboto"/>
              </a:rPr>
              <a:t> based code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https://www.youtube.com/watch?v=laZntnRcFgI&amp;list=RDCMUCP9YJJ24w6g38VMVMm6Thtg&amp;index=19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0" i="0" dirty="0">
                <a:solidFill>
                  <a:srgbClr val="030303"/>
                </a:solidFill>
                <a:effectLst/>
                <a:latin typeface="Roboto"/>
              </a:rPr>
              <a:t>1-download the log file in your desktop and put it into a file named </a:t>
            </a:r>
            <a:r>
              <a:rPr lang="en-US" sz="2000" b="0" i="0" dirty="0" err="1">
                <a:solidFill>
                  <a:srgbClr val="030303"/>
                </a:solidFill>
                <a:effectLst/>
                <a:latin typeface="Roboto"/>
              </a:rPr>
              <a:t>tensorboard</a:t>
            </a:r>
            <a:r>
              <a:rPr lang="en-US" sz="2000" b="0" i="0" dirty="0">
                <a:solidFill>
                  <a:srgbClr val="030303"/>
                </a:solidFill>
                <a:effectLst/>
                <a:latin typeface="Roboto"/>
              </a:rPr>
              <a:t>(for ex)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030303"/>
                </a:solidFill>
                <a:effectLst/>
                <a:latin typeface="Roboto"/>
              </a:rPr>
              <a:t>2-launch you anaconda prompt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030303"/>
                </a:solidFill>
                <a:effectLst/>
                <a:latin typeface="Roboto"/>
              </a:rPr>
              <a:t>3-activate your env (</a:t>
            </a:r>
            <a:r>
              <a:rPr lang="en-US" sz="2000" b="0" i="0" dirty="0" err="1">
                <a:solidFill>
                  <a:srgbClr val="030303"/>
                </a:solidFill>
                <a:effectLst/>
                <a:latin typeface="Roboto"/>
              </a:rPr>
              <a:t>tensorflow</a:t>
            </a:r>
            <a:r>
              <a:rPr lang="en-US" sz="2000" b="0" i="0" dirty="0">
                <a:solidFill>
                  <a:srgbClr val="030303"/>
                </a:solidFill>
                <a:effectLst/>
                <a:latin typeface="Roboto"/>
              </a:rPr>
              <a:t> should be installed in this env )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030303"/>
                </a:solidFill>
                <a:effectLst/>
                <a:latin typeface="Roboto"/>
              </a:rPr>
              <a:t>4-enter: cd Desktop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030303"/>
                </a:solidFill>
                <a:effectLst/>
                <a:latin typeface="Roboto"/>
              </a:rPr>
              <a:t>5-enter:tensorboard --</a:t>
            </a:r>
            <a:r>
              <a:rPr lang="en-US" sz="2000" b="0" i="0" dirty="0" err="1">
                <a:solidFill>
                  <a:srgbClr val="030303"/>
                </a:solidFill>
                <a:effectLst/>
                <a:latin typeface="Roboto"/>
              </a:rPr>
              <a:t>logdir</a:t>
            </a:r>
            <a:r>
              <a:rPr lang="en-US" sz="2000" b="0" i="0" dirty="0">
                <a:solidFill>
                  <a:srgbClr val="030303"/>
                </a:solidFill>
                <a:effectLst/>
                <a:latin typeface="Roboto"/>
              </a:rPr>
              <a:t>=</a:t>
            </a:r>
            <a:r>
              <a:rPr lang="en-US" sz="2000" b="0" i="0" dirty="0" err="1">
                <a:solidFill>
                  <a:srgbClr val="030303"/>
                </a:solidFill>
                <a:effectLst/>
                <a:latin typeface="Roboto"/>
              </a:rPr>
              <a:t>tensorboard</a:t>
            </a:r>
            <a:r>
              <a:rPr lang="en-US" sz="2000" b="0" i="0" dirty="0">
                <a:solidFill>
                  <a:srgbClr val="030303"/>
                </a:solidFill>
                <a:effectLst/>
                <a:latin typeface="Roboto"/>
              </a:rPr>
              <a:t> --port 6006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030303"/>
                </a:solidFill>
                <a:effectLst/>
                <a:latin typeface="Roboto"/>
              </a:rPr>
              <a:t>6-launch your web browser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030303"/>
                </a:solidFill>
                <a:effectLst/>
                <a:latin typeface="Roboto"/>
              </a:rPr>
              <a:t>7-enter: http://localhost:6006/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789A-773E-4D46-9162-EEBFCAB6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F4701-B5EC-4368-96D5-5F3620169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960D-08F7-4D01-8E7D-21A51419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9" y="1"/>
            <a:ext cx="11469950" cy="1411550"/>
          </a:xfrm>
        </p:spPr>
        <p:txBody>
          <a:bodyPr>
            <a:normAutofit fontScale="90000"/>
          </a:bodyPr>
          <a:lstStyle/>
          <a:p>
            <a:br>
              <a:rPr lang="en-US" sz="36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</a:br>
            <a:r>
              <a:rPr lang="en-US" sz="36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Introduction to the Conditional GAN - A General Framework for Pixel2Pixel Translation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723D-EE1F-440E-90C4-61DB8EE22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" y="1825624"/>
            <a:ext cx="11869445" cy="4894771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Image-to-Image Translation with Conditional Adversarial Networks </a:t>
            </a:r>
            <a:r>
              <a:rPr lang="en-US" sz="1800" u="sng" dirty="0">
                <a:solidFill>
                  <a:srgbClr val="000000"/>
                </a:solidFill>
                <a:effectLst/>
                <a:latin typeface="Roboto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https://arxiv.org/pdf/1611.07004.pdf</a:t>
            </a:r>
            <a:endParaRPr lang="en-US" sz="1800" u="sng" dirty="0">
              <a:solidFill>
                <a:srgbClr val="000000"/>
              </a:solidFill>
              <a:effectLst/>
              <a:latin typeface="Robot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Roboto"/>
                <a:cs typeface="Times New Roman" panose="02020603050405020304" pitchFamily="18" charset="0"/>
              </a:rPr>
              <a:t>Presentation (5 Minutes): 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https://www.youtube.com/watch?v=4Bm17KNOOqs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https://www.youtube.com/watch?v=B1bMMF8miN8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0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25CB-E95C-4F72-B01A-F7673118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94EF1-EFDF-44E0-AE9D-9C0F35DE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0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092A-E2C4-48BB-BC8E-B36BBDCA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94" y="71021"/>
            <a:ext cx="11842812" cy="1216242"/>
          </a:xfrm>
        </p:spPr>
        <p:txBody>
          <a:bodyPr>
            <a:noAutofit/>
          </a:bodyPr>
          <a:lstStyle/>
          <a:p>
            <a:br>
              <a:rPr lang="en-US" sz="3600" b="1" i="0" dirty="0">
                <a:effectLst/>
                <a:latin typeface="Georgia" panose="02040502050405020303" pitchFamily="18" charset="0"/>
              </a:rPr>
            </a:br>
            <a:r>
              <a:rPr lang="en-US" sz="3600" b="1" i="0" dirty="0">
                <a:effectLst/>
                <a:latin typeface="Georgia" panose="02040502050405020303" pitchFamily="18" charset="0"/>
              </a:rPr>
              <a:t>Deep Learning: Introduction  to Wasserstein Generative Adversarial Network (WGAN)</a:t>
            </a:r>
            <a:br>
              <a:rPr lang="en-US" sz="3600" b="1" i="0" dirty="0">
                <a:effectLst/>
                <a:latin typeface="Georgia" panose="02040502050405020303" pitchFamily="18" charset="0"/>
              </a:rPr>
            </a:br>
            <a:endParaRPr lang="en-US" sz="3600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728D7-4D2B-4810-95FF-B014A06D4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4" y="1287264"/>
            <a:ext cx="12046998" cy="557073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https://www.youtube.com/watch?v=_z9bdayg8ZI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9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A205-16A3-4508-B729-F21BBD2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effectLst/>
                <a:latin typeface="Georgia" panose="02040502050405020303" pitchFamily="18" charset="0"/>
              </a:rPr>
              <a:t>C-GAN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D4CC2-5BDE-45FA-97F4-66E6133D6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7" y="1825624"/>
            <a:ext cx="11887199" cy="4885893"/>
          </a:xfrm>
        </p:spPr>
        <p:txBody>
          <a:bodyPr/>
          <a:lstStyle/>
          <a:p>
            <a:r>
              <a:rPr lang="en-US" dirty="0"/>
              <a:t>Like GANs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BE77F-0158-4BC8-B94E-A83C54CFC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496" y="2004474"/>
            <a:ext cx="9543495" cy="47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1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0D8B-2B8B-49CD-BB9F-D3F1A68E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2673"/>
          </a:xfrm>
        </p:spPr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C-GANs VS.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46205-A553-4F77-A015-493C84C7A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91448"/>
            <a:ext cx="12126897" cy="5366551"/>
          </a:xfrm>
        </p:spPr>
        <p:txBody>
          <a:bodyPr/>
          <a:lstStyle/>
          <a:p>
            <a:r>
              <a:rPr lang="en-US" dirty="0"/>
              <a:t>CGANs VS. GANs: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E49FE-39AC-46D9-827F-702B7DC23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80" y="1958620"/>
            <a:ext cx="10236286" cy="48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1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F59B-68F6-4DF1-B735-6F807B84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C35F-A77A-489E-A23F-23740CC2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4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603A-AD73-4249-A97A-1FC01CEB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06B8B-956F-405A-9736-79EC39080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5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1D18-5544-4639-B20E-06AF47CF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654"/>
            <a:ext cx="10515600" cy="11274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C2CBB-811E-4C57-986C-14BA62626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31" y="1402672"/>
            <a:ext cx="11878322" cy="5264458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effectLst/>
                <a:latin typeface="Roboto"/>
              </a:rPr>
              <a:t>Deep Learning 27: (1) Generative Adversarial Network (GAN): Introduction and Back-Propagation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Roboto"/>
                <a:hlinkClick r:id="rId2"/>
              </a:rPr>
              <a:t>https://www.youtube.com/watch?v=RRTuumxm3CE&amp;list=RDCMUCP9YJJ24w6g38VMVMm6Thtg&amp;index=3</a:t>
            </a:r>
            <a:endParaRPr lang="en-US" b="0" i="0" dirty="0">
              <a:effectLst/>
              <a:latin typeface="Roboto"/>
            </a:endParaRPr>
          </a:p>
          <a:p>
            <a:pPr marL="0" indent="0">
              <a:buNone/>
            </a:pPr>
            <a:endParaRPr lang="en-US" b="0" i="0" dirty="0">
              <a:effectLst/>
              <a:latin typeface="Roboto"/>
            </a:endParaRPr>
          </a:p>
          <a:p>
            <a:r>
              <a:rPr lang="en-US" b="0" i="0" dirty="0">
                <a:effectLst/>
                <a:latin typeface="Roboto"/>
              </a:rPr>
              <a:t>Deep Learning 28: (2) Generative Adversarial Network (GAN) : Loss Derivation from Scratch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Roboto"/>
                <a:hlinkClick r:id="rId3"/>
              </a:rPr>
              <a:t>https://www.youtube.com/watch?v=ZD7HtL1gook</a:t>
            </a:r>
            <a:endParaRPr lang="en-US" dirty="0">
              <a:latin typeface="Roboto"/>
            </a:endParaRPr>
          </a:p>
          <a:p>
            <a:r>
              <a:rPr lang="en-US" b="0" i="0" dirty="0">
                <a:effectLst/>
                <a:latin typeface="Roboto"/>
              </a:rPr>
              <a:t>Deep Learning 29: (3) Generative Adversarial Network (GAN) : Explanation of Loss Function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Roboto"/>
                <a:hlinkClick r:id="rId4"/>
              </a:rPr>
              <a:t>https://www.youtube.com/watch?v=pPlnx9D8WZQ&amp;list=RDCMUCP9YJJ24w6g38VMVMm6Thtg&amp;index=2</a:t>
            </a:r>
            <a:endParaRPr lang="en-US" b="0" i="0" dirty="0">
              <a:effectLst/>
              <a:latin typeface="Roboto"/>
            </a:endParaRPr>
          </a:p>
          <a:p>
            <a:pPr marL="0" indent="0">
              <a:buNone/>
            </a:pPr>
            <a:endParaRPr lang="en-US" b="0" i="0" dirty="0">
              <a:effectLst/>
              <a:latin typeface="Robo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1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77C2-A568-445A-9CA6-BFEF9F76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87" y="89917"/>
            <a:ext cx="11975977" cy="104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B9382-79B7-4F74-8F94-A89BEB051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7" y="1296140"/>
            <a:ext cx="11975977" cy="5561859"/>
          </a:xfrm>
        </p:spPr>
        <p:txBody>
          <a:bodyPr>
            <a:normAutofit fontScale="70000" lnSpcReduction="20000"/>
          </a:bodyPr>
          <a:lstStyle/>
          <a:p>
            <a:r>
              <a:rPr lang="en-US" b="0" i="0" dirty="0">
                <a:effectLst/>
                <a:latin typeface="Roboto"/>
              </a:rPr>
              <a:t>Deep Learning 30: (4) Generative Adversarial Network (GAN) : Optimization of Loss Function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Roboto"/>
                <a:hlinkClick r:id="rId2"/>
              </a:rPr>
              <a:t>https://www.youtube.com/watch?v=kkkvzx4Wbg4&amp;list=RDCMUCP9YJJ24w6g38VMVMm6Thtg&amp;index=11</a:t>
            </a:r>
            <a:endParaRPr lang="en-US" b="0" i="0" dirty="0">
              <a:effectLst/>
              <a:latin typeface="Roboto"/>
            </a:endParaRPr>
          </a:p>
          <a:p>
            <a:pPr marL="0" indent="0">
              <a:buNone/>
            </a:pPr>
            <a:endParaRPr lang="en-US" dirty="0">
              <a:latin typeface="Roboto"/>
            </a:endParaRPr>
          </a:p>
          <a:p>
            <a:r>
              <a:rPr lang="en-US" b="0" i="0" dirty="0">
                <a:effectLst/>
                <a:latin typeface="Roboto"/>
              </a:rPr>
              <a:t>Deep Learning 31: (5) Generative Adversarial Network (GAN) : Limitations of GANs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Roboto"/>
                <a:hlinkClick r:id="rId3"/>
              </a:rPr>
              <a:t>https://www.youtube.com/watch?v=ydGC0IvlCNs&amp;list=RDCMUCP9YJJ24w6g38VMVMm6Thtg&amp;index=8</a:t>
            </a:r>
            <a:endParaRPr lang="en-US" dirty="0">
              <a:latin typeface="Roboto"/>
            </a:endParaRPr>
          </a:p>
          <a:p>
            <a:endParaRPr lang="en-US" b="0" i="0" dirty="0">
              <a:effectLst/>
              <a:latin typeface="Roboto"/>
            </a:endParaRPr>
          </a:p>
          <a:p>
            <a:r>
              <a:rPr lang="en-US" b="0" i="0" dirty="0">
                <a:effectLst/>
                <a:latin typeface="Roboto"/>
              </a:rPr>
              <a:t>Deep Learning 32: (6) Generative Adversarial Network (GAN) : TensorFlow code in Google </a:t>
            </a:r>
            <a:r>
              <a:rPr lang="en-US" b="0" i="0" dirty="0" err="1">
                <a:effectLst/>
                <a:latin typeface="Roboto"/>
              </a:rPr>
              <a:t>Colab</a:t>
            </a:r>
            <a:r>
              <a:rPr lang="en-US" b="0" i="0" dirty="0">
                <a:effectLst/>
                <a:latin typeface="Roboto"/>
              </a:rPr>
              <a:t> (Implementation)(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MNIST_Fashion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Dataset)(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hlinkClick r:id="rId4"/>
              </a:rPr>
              <a:t>http://fashion-mnist.s3-website.eu-central-</a:t>
            </a:r>
            <a:r>
              <a:rPr lang="en-US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hlinkClick r:id="rId4"/>
              </a:rPr>
              <a:t>1.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hlinkClick r:id="rId4"/>
              </a:rPr>
              <a:t>amazonaws.com/t10k-labels-idx1-ubyte.gz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sz="2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wget</a:t>
            </a:r>
            <a:r>
              <a:rPr lang="en-US" sz="2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http://fashion-mnist.s3-website.eu-central-</a:t>
            </a:r>
            <a:r>
              <a:rPr lang="en-US" sz="21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1.</a:t>
            </a:r>
            <a:r>
              <a:rPr lang="en-US" sz="2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amazonaws.com/train-images-idx3-ubyte.gz</a:t>
            </a:r>
          </a:p>
          <a:p>
            <a:r>
              <a:rPr lang="en-US" sz="2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sz="2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wget</a:t>
            </a:r>
            <a:r>
              <a:rPr lang="en-US" sz="2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http://fashion-mnist.s3-website.eu-central-</a:t>
            </a:r>
            <a:r>
              <a:rPr lang="en-US" sz="21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1.</a:t>
            </a:r>
            <a:r>
              <a:rPr lang="en-US" sz="2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amazonaws.com/train-labels-idx1-ubyte.gz</a:t>
            </a:r>
          </a:p>
          <a:p>
            <a:r>
              <a:rPr lang="en-US" sz="2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sz="2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wget</a:t>
            </a:r>
            <a:r>
              <a:rPr lang="en-US" sz="2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http://fashion-mnist.s3-website.eu-central-</a:t>
            </a:r>
            <a:r>
              <a:rPr lang="en-US" sz="21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1.</a:t>
            </a:r>
            <a:r>
              <a:rPr lang="en-US" sz="2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amazonaws.com/t10k-images-idx3-ubyte.gz</a:t>
            </a:r>
          </a:p>
          <a:p>
            <a:r>
              <a:rPr lang="en-US" sz="2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sz="2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wget</a:t>
            </a:r>
            <a:r>
              <a:rPr lang="en-US" sz="2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http://fashion-mnist.s3-website.eu-central-</a:t>
            </a:r>
            <a:r>
              <a:rPr lang="en-US" sz="21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1.</a:t>
            </a:r>
            <a:r>
              <a:rPr lang="en-US" sz="2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amazonaws.com/t10k-labels-idx1-ubyte.gz</a:t>
            </a: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100" dirty="0">
                <a:hlinkClick r:id="rId5"/>
              </a:rPr>
              <a:t>https://www.youtube.com/watch?v=ApgSpA-deBY&amp;list=RDCMUCP9YJJ24w6g38VMVMm6Thtg&amp;index=15</a:t>
            </a:r>
            <a:endParaRPr lang="en-US" sz="3100" dirty="0"/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8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A650-04D9-40DE-AA17-26FA0428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445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F551-104B-4656-AB61-B8DA1880B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17" y="1144590"/>
            <a:ext cx="11310151" cy="5713409"/>
          </a:xfrm>
        </p:spPr>
        <p:txBody>
          <a:bodyPr/>
          <a:lstStyle/>
          <a:p>
            <a:r>
              <a:rPr lang="en-US" dirty="0"/>
              <a:t>Code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E1290-CC4F-46AB-8373-6A34DB10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69" y="1334501"/>
            <a:ext cx="9085795" cy="55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78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18494</TotalTime>
  <Words>580</Words>
  <Application>Microsoft Office PowerPoint</Application>
  <PresentationFormat>Widescreen</PresentationFormat>
  <Paragraphs>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Georgia</vt:lpstr>
      <vt:lpstr>Roboto</vt:lpstr>
      <vt:lpstr>Times New Roman</vt:lpstr>
      <vt:lpstr>Office Theme</vt:lpstr>
      <vt:lpstr>                     Conditional Generative Adversarial Network (C-GAN) </vt:lpstr>
      <vt:lpstr> Introduction to the Conditional GAN - A General Framework for Pixel2Pixel Translation </vt:lpstr>
      <vt:lpstr>C-GAN</vt:lpstr>
      <vt:lpstr>C-GANs VS. GANs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we have two returns for Discriminator output: D(x), D(G(z))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Deep Learning: Introduction  to Wasserstein Generative Adversarial Network (WGAN)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Conditional Generative Adversarial Network (C-GAN) </dc:title>
  <dc:creator>Shekufeh Shafeie</dc:creator>
  <cp:lastModifiedBy>Shekufeh Shafeie</cp:lastModifiedBy>
  <cp:revision>30</cp:revision>
  <dcterms:created xsi:type="dcterms:W3CDTF">2020-11-08T19:54:25Z</dcterms:created>
  <dcterms:modified xsi:type="dcterms:W3CDTF">2020-11-21T16:08:54Z</dcterms:modified>
</cp:coreProperties>
</file>